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7315200" cy="9601200"/>
  <p:embeddedFontLst>
    <p:embeddedFont>
      <p:font typeface="Ubuntu"/>
      <p:regular r:id="rId11"/>
      <p:bold r:id="rId12"/>
      <p:italic r:id="rId13"/>
      <p:boldItalic r:id="rId14"/>
    </p:embeddedFont>
    <p:embeddedFont>
      <p:font typeface="Ubuntu Medium"/>
      <p:regular r:id="rId15"/>
      <p:bold r:id="rId16"/>
      <p:italic r:id="rId17"/>
      <p:boldItalic r:id="rId18"/>
    </p:embeddedFont>
    <p:embeddedFont>
      <p:font typeface="Cabin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bin-bold.fntdata"/><Relationship Id="rId11" Type="http://schemas.openxmlformats.org/officeDocument/2006/relationships/font" Target="fonts/Ubuntu-regular.fntdata"/><Relationship Id="rId22" Type="http://schemas.openxmlformats.org/officeDocument/2006/relationships/font" Target="fonts/Cabin-boldItalic.fntdata"/><Relationship Id="rId10" Type="http://schemas.openxmlformats.org/officeDocument/2006/relationships/slide" Target="slides/slide5.xml"/><Relationship Id="rId21" Type="http://schemas.openxmlformats.org/officeDocument/2006/relationships/font" Target="fonts/Cabin-italic.fntdata"/><Relationship Id="rId13" Type="http://schemas.openxmlformats.org/officeDocument/2006/relationships/font" Target="fonts/Ubuntu-italic.fntdata"/><Relationship Id="rId12" Type="http://schemas.openxmlformats.org/officeDocument/2006/relationships/font" Target="fonts/Ubuntu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UbuntuMedium-regular.fntdata"/><Relationship Id="rId14" Type="http://schemas.openxmlformats.org/officeDocument/2006/relationships/font" Target="fonts/Ubuntu-boldItalic.fntdata"/><Relationship Id="rId17" Type="http://schemas.openxmlformats.org/officeDocument/2006/relationships/font" Target="fonts/UbuntuMedium-italic.fntdata"/><Relationship Id="rId16" Type="http://schemas.openxmlformats.org/officeDocument/2006/relationships/font" Target="fonts/UbuntuMedium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abin-regular.fntdata"/><Relationship Id="rId6" Type="http://schemas.openxmlformats.org/officeDocument/2006/relationships/slide" Target="slides/slide1.xml"/><Relationship Id="rId18" Type="http://schemas.openxmlformats.org/officeDocument/2006/relationships/font" Target="fonts/UbuntuMedium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25" spcFirstLastPara="1" rIns="96625" wrap="square" tIns="483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25" spcFirstLastPara="1" rIns="96625" wrap="square" tIns="483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57200" y="719138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25" spcFirstLastPara="1" rIns="96625" wrap="square" tIns="483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25" spcFirstLastPara="1" rIns="96625" wrap="square" tIns="483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25" spcFirstLastPara="1" rIns="96625" wrap="square" tIns="483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:notes"/>
          <p:cNvSpPr/>
          <p:nvPr>
            <p:ph idx="2" type="sldImg"/>
          </p:nvPr>
        </p:nvSpPr>
        <p:spPr>
          <a:xfrm>
            <a:off x="457200" y="719138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" name="Google Shape;17;p1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25" spcFirstLastPara="1" rIns="96625" wrap="square" tIns="48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1:notes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25" spcFirstLastPara="1" rIns="96625" wrap="square" tIns="483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8530398daa_0_229:notes"/>
          <p:cNvSpPr/>
          <p:nvPr>
            <p:ph idx="2" type="sldImg"/>
          </p:nvPr>
        </p:nvSpPr>
        <p:spPr>
          <a:xfrm>
            <a:off x="406720" y="720090"/>
            <a:ext cx="65025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" name="Google Shape;26;g8530398daa_0_229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7000" lIns="97000" spcFirstLastPara="1" rIns="97000" wrap="square" tIns="9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54% of US organizations reported being hit by ransomware in 2019. Now the attackers are not only locking up your data, but stealing it and holding it for ransom.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8530398daa_0_58:notes"/>
          <p:cNvSpPr/>
          <p:nvPr>
            <p:ph idx="2" type="sldImg"/>
          </p:nvPr>
        </p:nvSpPr>
        <p:spPr>
          <a:xfrm>
            <a:off x="406720" y="720090"/>
            <a:ext cx="65025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" name="Google Shape;37;g8530398daa_0_58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7000" lIns="97000" spcFirstLastPara="1" rIns="97000" wrap="square" tIns="9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I want to make sure you are as protected as possible and there is a new product called CryptoStopper that uses bait files to detect and stop ransomware. We currently have…(current security stack – AV, patch management, backup, etc.), but feel CryptoStopper is the only way to protect against ransomware.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530398daa_0_396:notes"/>
          <p:cNvSpPr/>
          <p:nvPr>
            <p:ph idx="2" type="sldImg"/>
          </p:nvPr>
        </p:nvSpPr>
        <p:spPr>
          <a:xfrm>
            <a:off x="406720" y="720090"/>
            <a:ext cx="65025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g8530398daa_0_39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7000" lIns="97000" spcFirstLastPara="1" rIns="97000" wrap="square" tIns="97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/>
          <p:nvPr>
            <p:ph idx="2" type="sldImg"/>
          </p:nvPr>
        </p:nvSpPr>
        <p:spPr>
          <a:xfrm>
            <a:off x="457200" y="719138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4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25" spcFirstLastPara="1" rIns="96625" wrap="square" tIns="48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9" name="Google Shape;69;p4:notes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25" spcFirstLastPara="1" rIns="96625" wrap="square" tIns="483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14.png"/><Relationship Id="rId11" Type="http://schemas.openxmlformats.org/officeDocument/2006/relationships/image" Target="../media/image12.png"/><Relationship Id="rId10" Type="http://schemas.openxmlformats.org/officeDocument/2006/relationships/image" Target="../media/image6.png"/><Relationship Id="rId9" Type="http://schemas.openxmlformats.org/officeDocument/2006/relationships/image" Target="../media/image5.png"/><Relationship Id="rId5" Type="http://schemas.openxmlformats.org/officeDocument/2006/relationships/image" Target="../media/image17.png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4">
            <a:alphaModFix/>
          </a:blip>
          <a:srcRect b="238" l="0" r="0" t="228"/>
          <a:stretch/>
        </p:blipFill>
        <p:spPr>
          <a:xfrm>
            <a:off x="2196454" y="2698445"/>
            <a:ext cx="4751092" cy="156786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/>
          <p:nvPr/>
        </p:nvSpPr>
        <p:spPr>
          <a:xfrm>
            <a:off x="1900249" y="1047620"/>
            <a:ext cx="5343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Your logo here</a:t>
            </a:r>
            <a:endParaRPr sz="3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3" name="Google Shape;23;p3"/>
          <p:cNvSpPr txBox="1"/>
          <p:nvPr/>
        </p:nvSpPr>
        <p:spPr>
          <a:xfrm>
            <a:off x="1900200" y="2359197"/>
            <a:ext cx="53436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rPr>
              <a:t>is proud to offer you</a:t>
            </a:r>
            <a:endParaRPr sz="1800">
              <a:solidFill>
                <a:srgbClr val="888888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 rotWithShape="1">
          <a:blip r:embed="rId3">
            <a:alphaModFix/>
          </a:blip>
          <a:srcRect b="0" l="119" r="129" t="0"/>
          <a:stretch/>
        </p:blipFill>
        <p:spPr>
          <a:xfrm>
            <a:off x="5024075" y="0"/>
            <a:ext cx="4119898" cy="515942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/>
          <p:nvPr/>
        </p:nvSpPr>
        <p:spPr>
          <a:xfrm>
            <a:off x="775800" y="317625"/>
            <a:ext cx="3925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2B435E"/>
                </a:solidFill>
                <a:latin typeface="Ubuntu"/>
                <a:ea typeface="Ubuntu"/>
                <a:cs typeface="Ubuntu"/>
                <a:sym typeface="Ubuntu"/>
              </a:rPr>
              <a:t>Every </a:t>
            </a:r>
            <a:r>
              <a:rPr b="1" i="0" lang="en-US" sz="2400" u="none" cap="none" strike="noStrike">
                <a:solidFill>
                  <a:srgbClr val="1E8DCC"/>
                </a:solidFill>
                <a:latin typeface="Ubuntu"/>
                <a:ea typeface="Ubuntu"/>
                <a:cs typeface="Ubuntu"/>
                <a:sym typeface="Ubuntu"/>
              </a:rPr>
              <a:t>14 Seconds</a:t>
            </a:r>
            <a:endParaRPr b="1" i="0" sz="2400" u="none" cap="none" strike="noStrike">
              <a:solidFill>
                <a:srgbClr val="1E8D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0" name="Google Shape;30;p4"/>
          <p:cNvSpPr txBox="1"/>
          <p:nvPr/>
        </p:nvSpPr>
        <p:spPr>
          <a:xfrm>
            <a:off x="406075" y="1213975"/>
            <a:ext cx="39999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1E8DCC"/>
                </a:solidFill>
                <a:latin typeface="Ubuntu"/>
                <a:ea typeface="Ubuntu"/>
                <a:cs typeface="Ubuntu"/>
                <a:sym typeface="Ubuntu"/>
              </a:rPr>
              <a:t>$338,700</a:t>
            </a:r>
            <a:endParaRPr b="1" i="0" sz="2400" u="none" cap="none" strike="noStrike">
              <a:solidFill>
                <a:srgbClr val="1E8D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rgbClr val="2B435E"/>
                </a:solidFill>
                <a:latin typeface="Ubuntu"/>
                <a:ea typeface="Ubuntu"/>
                <a:cs typeface="Ubuntu"/>
                <a:sym typeface="Ubuntu"/>
              </a:rPr>
              <a:t>a</a:t>
            </a:r>
            <a:r>
              <a:rPr b="1" i="0" lang="en-US" sz="1400" u="none" cap="none" strike="noStrike">
                <a:solidFill>
                  <a:srgbClr val="2B435E"/>
                </a:solidFill>
                <a:latin typeface="Ubuntu"/>
                <a:ea typeface="Ubuntu"/>
                <a:cs typeface="Ubuntu"/>
                <a:sym typeface="Ubuntu"/>
              </a:rPr>
              <a:t>verage </a:t>
            </a:r>
            <a:r>
              <a:rPr b="1" lang="en-US">
                <a:solidFill>
                  <a:srgbClr val="2B435E"/>
                </a:solidFill>
                <a:latin typeface="Ubuntu"/>
                <a:ea typeface="Ubuntu"/>
                <a:cs typeface="Ubuntu"/>
                <a:sym typeface="Ubuntu"/>
              </a:rPr>
              <a:t>r</a:t>
            </a:r>
            <a:r>
              <a:rPr b="1" i="0" lang="en-US" sz="1400" u="none" cap="none" strike="noStrike">
                <a:solidFill>
                  <a:srgbClr val="2B435E"/>
                </a:solidFill>
                <a:latin typeface="Ubuntu"/>
                <a:ea typeface="Ubuntu"/>
                <a:cs typeface="Ubuntu"/>
                <a:sym typeface="Ubuntu"/>
              </a:rPr>
              <a:t>ansom </a:t>
            </a:r>
            <a:r>
              <a:rPr b="1" lang="en-US">
                <a:solidFill>
                  <a:srgbClr val="2B435E"/>
                </a:solidFill>
                <a:latin typeface="Ubuntu"/>
                <a:ea typeface="Ubuntu"/>
                <a:cs typeface="Ubuntu"/>
                <a:sym typeface="Ubuntu"/>
              </a:rPr>
              <a:t>p</a:t>
            </a:r>
            <a:r>
              <a:rPr b="1" i="0" lang="en-US" sz="1400" u="none" cap="none" strike="noStrike">
                <a:solidFill>
                  <a:srgbClr val="2B435E"/>
                </a:solidFill>
                <a:latin typeface="Ubuntu"/>
                <a:ea typeface="Ubuntu"/>
                <a:cs typeface="Ubuntu"/>
                <a:sym typeface="Ubuntu"/>
              </a:rPr>
              <a:t>aid</a:t>
            </a:r>
            <a:endParaRPr b="1" i="0" sz="1200" u="none" cap="none" strike="noStrike">
              <a:solidFill>
                <a:srgbClr val="2B435E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4">
            <a:alphaModFix/>
          </a:blip>
          <a:srcRect b="49" l="0" r="0" t="59"/>
          <a:stretch/>
        </p:blipFill>
        <p:spPr>
          <a:xfrm>
            <a:off x="3449925" y="208988"/>
            <a:ext cx="5571024" cy="461402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/>
          <p:nvPr/>
        </p:nvSpPr>
        <p:spPr>
          <a:xfrm>
            <a:off x="406075" y="2272750"/>
            <a:ext cx="29223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i="0" lang="en-US" sz="1600" u="none" cap="none" strike="noStrike">
                <a:solidFill>
                  <a:srgbClr val="1E8DCC"/>
                </a:solidFill>
                <a:latin typeface="Ubuntu"/>
                <a:ea typeface="Ubuntu"/>
                <a:cs typeface="Ubuntu"/>
                <a:sym typeface="Ubuntu"/>
              </a:rPr>
              <a:t>77% of companies</a:t>
            </a:r>
            <a:r>
              <a:rPr b="1" i="0" lang="en-US" sz="12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i="0" lang="en-US" sz="1200" u="none" cap="none" strike="noStrike">
                <a:solidFill>
                  <a:srgbClr val="2B435E"/>
                </a:solidFill>
                <a:latin typeface="Ubuntu"/>
                <a:ea typeface="Ubuntu"/>
                <a:cs typeface="Ubuntu"/>
                <a:sym typeface="Ubuntu"/>
              </a:rPr>
              <a:t>infected with ransomware were running up-to-date endpoint protection. </a:t>
            </a:r>
            <a:r>
              <a:rPr b="0" i="1" lang="en-US" sz="1000" u="none" cap="none" strike="noStrike">
                <a:solidFill>
                  <a:srgbClr val="9E9E9E"/>
                </a:solidFill>
                <a:latin typeface="Ubuntu"/>
                <a:ea typeface="Ubuntu"/>
                <a:cs typeface="Ubuntu"/>
                <a:sym typeface="Ubuntu"/>
              </a:rPr>
              <a:t>(source: Sophos)</a:t>
            </a:r>
            <a:endParaRPr b="0" i="1" sz="1400" u="none" cap="none" strike="noStrike">
              <a:solidFill>
                <a:srgbClr val="1E8D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406075" y="3573000"/>
            <a:ext cx="30000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B435E"/>
                </a:solidFill>
                <a:latin typeface="Ubuntu"/>
                <a:ea typeface="Ubuntu"/>
                <a:cs typeface="Ubuntu"/>
                <a:sym typeface="Ubuntu"/>
              </a:rPr>
              <a:t>We can stop it, but we have to be proactive. </a:t>
            </a:r>
            <a:r>
              <a:rPr b="1" lang="en-US">
                <a:solidFill>
                  <a:srgbClr val="2B435E"/>
                </a:solidFill>
                <a:latin typeface="Ubuntu"/>
                <a:ea typeface="Ubuntu"/>
                <a:cs typeface="Ubuntu"/>
                <a:sym typeface="Ubuntu"/>
              </a:rPr>
              <a:t>CryptoStopper™</a:t>
            </a:r>
            <a:r>
              <a:rPr lang="en-US">
                <a:solidFill>
                  <a:srgbClr val="2B435E"/>
                </a:solidFill>
                <a:latin typeface="Ubuntu"/>
                <a:ea typeface="Ubuntu"/>
                <a:cs typeface="Ubuntu"/>
                <a:sym typeface="Ubuntu"/>
              </a:rPr>
              <a:t> is our last line of defense against ransomware</a:t>
            </a:r>
            <a:endParaRPr>
              <a:solidFill>
                <a:srgbClr val="2B435E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5">
            <a:alphaModFix/>
          </a:blip>
          <a:srcRect b="0" l="39" r="29" t="0"/>
          <a:stretch/>
        </p:blipFill>
        <p:spPr>
          <a:xfrm>
            <a:off x="133264" y="209000"/>
            <a:ext cx="649323" cy="78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8481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727" y="-28000"/>
            <a:ext cx="400327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"/>
          <p:cNvPicPr preferRelativeResize="0"/>
          <p:nvPr/>
        </p:nvPicPr>
        <p:blipFill rotWithShape="1">
          <a:blip r:embed="rId5">
            <a:alphaModFix/>
          </a:blip>
          <a:srcRect b="0" l="39" r="39" t="0"/>
          <a:stretch/>
        </p:blipFill>
        <p:spPr>
          <a:xfrm>
            <a:off x="4436000" y="160975"/>
            <a:ext cx="2573324" cy="8491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5"/>
          <p:cNvCxnSpPr/>
          <p:nvPr/>
        </p:nvCxnSpPr>
        <p:spPr>
          <a:xfrm flipH="1" rot="10800000">
            <a:off x="5796395" y="1874008"/>
            <a:ext cx="804000" cy="600"/>
          </a:xfrm>
          <a:prstGeom prst="straightConnector1">
            <a:avLst/>
          </a:prstGeom>
          <a:noFill/>
          <a:ln cap="flat" cmpd="sng" w="28575">
            <a:solidFill>
              <a:srgbClr val="1E8DC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" name="Google Shape;43;p5"/>
          <p:cNvSpPr/>
          <p:nvPr/>
        </p:nvSpPr>
        <p:spPr>
          <a:xfrm>
            <a:off x="6046446" y="1721738"/>
            <a:ext cx="295800" cy="31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" name="Google Shape;44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65600" y="1633503"/>
            <a:ext cx="541914" cy="48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42356" y="1637245"/>
            <a:ext cx="593056" cy="474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15067" y="1637248"/>
            <a:ext cx="541916" cy="474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09328" y="1775511"/>
            <a:ext cx="148902" cy="148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252799" y="1748667"/>
            <a:ext cx="167512" cy="148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124018" y="1802774"/>
            <a:ext cx="148890" cy="148908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5"/>
          <p:cNvSpPr txBox="1"/>
          <p:nvPr/>
        </p:nvSpPr>
        <p:spPr>
          <a:xfrm>
            <a:off x="4790575" y="2130675"/>
            <a:ext cx="1092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Workstation</a:t>
            </a:r>
            <a:endParaRPr b="1" sz="1100">
              <a:solidFill>
                <a:srgbClr val="99999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1" name="Google Shape;51;p5"/>
          <p:cNvSpPr txBox="1"/>
          <p:nvPr/>
        </p:nvSpPr>
        <p:spPr>
          <a:xfrm>
            <a:off x="6597402" y="2131959"/>
            <a:ext cx="787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Share</a:t>
            </a:r>
            <a:endParaRPr b="1" sz="1100">
              <a:solidFill>
                <a:srgbClr val="99999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2" name="Google Shape;52;p5"/>
          <p:cNvSpPr txBox="1"/>
          <p:nvPr/>
        </p:nvSpPr>
        <p:spPr>
          <a:xfrm>
            <a:off x="7158215" y="2133650"/>
            <a:ext cx="1092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File Server</a:t>
            </a:r>
            <a:endParaRPr b="1" sz="1100">
              <a:solidFill>
                <a:srgbClr val="99999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3" name="Google Shape;53;p5"/>
          <p:cNvSpPr txBox="1"/>
          <p:nvPr/>
        </p:nvSpPr>
        <p:spPr>
          <a:xfrm>
            <a:off x="4620525" y="1097550"/>
            <a:ext cx="33243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E8DCC"/>
                </a:solidFill>
                <a:latin typeface="Cabin"/>
                <a:ea typeface="Cabin"/>
                <a:cs typeface="Cabin"/>
                <a:sym typeface="Cabin"/>
              </a:rPr>
              <a:t>How it works</a:t>
            </a:r>
            <a:endParaRPr b="1" sz="1800">
              <a:solidFill>
                <a:srgbClr val="1E8DCC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4" name="Google Shape;54;p5"/>
          <p:cNvSpPr txBox="1"/>
          <p:nvPr/>
        </p:nvSpPr>
        <p:spPr>
          <a:xfrm>
            <a:off x="4620525" y="2448175"/>
            <a:ext cx="3399900" cy="11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Ubuntu"/>
              <a:buAutoNum type="arabicPeriod"/>
            </a:pPr>
            <a:r>
              <a:rPr lang="en-US" sz="1200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rPr>
              <a:t>Ransomware monitoring on network (all endpoints)</a:t>
            </a:r>
            <a:endParaRPr sz="1200">
              <a:solidFill>
                <a:srgbClr val="888888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Ubuntu"/>
              <a:buAutoNum type="arabicPeriod"/>
            </a:pPr>
            <a:r>
              <a:rPr lang="en-US" sz="1200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rPr>
              <a:t>Ransomware (encryption) detected</a:t>
            </a:r>
            <a:endParaRPr sz="1200">
              <a:solidFill>
                <a:srgbClr val="888888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Ubuntu"/>
              <a:buAutoNum type="arabicPeriod"/>
            </a:pPr>
            <a:r>
              <a:rPr lang="en-US" sz="1200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rPr>
              <a:t>Endpoint isolated automatically</a:t>
            </a:r>
            <a:endParaRPr sz="1200">
              <a:solidFill>
                <a:srgbClr val="888888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Ubuntu"/>
              <a:buAutoNum type="arabicPeriod"/>
            </a:pPr>
            <a:r>
              <a:rPr lang="en-US" sz="1200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rPr>
              <a:t>Administrator is notified via Email</a:t>
            </a:r>
            <a:endParaRPr sz="1200">
              <a:solidFill>
                <a:srgbClr val="888888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" name="Google Shape;55;p5"/>
          <p:cNvSpPr txBox="1"/>
          <p:nvPr/>
        </p:nvSpPr>
        <p:spPr>
          <a:xfrm>
            <a:off x="4620525" y="3826550"/>
            <a:ext cx="3848100" cy="11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B435E"/>
              </a:buClr>
              <a:buSzPts val="1400"/>
              <a:buFont typeface="Ubuntu"/>
              <a:buChar char="●"/>
            </a:pPr>
            <a:r>
              <a:rPr b="1" lang="en-US">
                <a:solidFill>
                  <a:srgbClr val="2B435E"/>
                </a:solidFill>
                <a:latin typeface="Ubuntu"/>
                <a:ea typeface="Ubuntu"/>
                <a:cs typeface="Ubuntu"/>
                <a:sym typeface="Ubuntu"/>
              </a:rPr>
              <a:t>Different approach than AntiVirus</a:t>
            </a:r>
            <a:endParaRPr b="1">
              <a:solidFill>
                <a:srgbClr val="2B435E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B435E"/>
              </a:buClr>
              <a:buSzPts val="1400"/>
              <a:buFont typeface="Ubuntu"/>
              <a:buChar char="●"/>
            </a:pPr>
            <a:r>
              <a:rPr b="1" lang="en-US">
                <a:solidFill>
                  <a:srgbClr val="2B435E"/>
                </a:solidFill>
                <a:latin typeface="Ubuntu"/>
                <a:ea typeface="Ubuntu"/>
                <a:cs typeface="Ubuntu"/>
                <a:sym typeface="Ubuntu"/>
              </a:rPr>
              <a:t>Stops ransomware in milliseconds</a:t>
            </a:r>
            <a:endParaRPr b="1">
              <a:solidFill>
                <a:srgbClr val="2B435E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B435E"/>
              </a:buClr>
              <a:buSzPts val="1400"/>
              <a:buFont typeface="Ubuntu"/>
              <a:buChar char="●"/>
            </a:pPr>
            <a:r>
              <a:rPr b="1" lang="en-US">
                <a:solidFill>
                  <a:srgbClr val="2B435E"/>
                </a:solidFill>
                <a:latin typeface="Ubuntu"/>
                <a:ea typeface="Ubuntu"/>
                <a:cs typeface="Ubuntu"/>
                <a:sym typeface="Ubuntu"/>
              </a:rPr>
              <a:t>Actively isolates device from the network to keep it from spreading</a:t>
            </a:r>
            <a:endParaRPr b="1">
              <a:solidFill>
                <a:srgbClr val="2B435E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6"/>
          <p:cNvPicPr preferRelativeResize="0"/>
          <p:nvPr/>
        </p:nvPicPr>
        <p:blipFill rotWithShape="1">
          <a:blip r:embed="rId3">
            <a:alphaModFix/>
          </a:blip>
          <a:srcRect b="0" l="119" r="129" t="0"/>
          <a:stretch/>
        </p:blipFill>
        <p:spPr>
          <a:xfrm>
            <a:off x="5024075" y="0"/>
            <a:ext cx="4119898" cy="515942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"/>
          <p:cNvSpPr/>
          <p:nvPr/>
        </p:nvSpPr>
        <p:spPr>
          <a:xfrm>
            <a:off x="4399875" y="1014926"/>
            <a:ext cx="4437300" cy="3867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85738" rotWithShape="0" algn="bl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6"/>
          <p:cNvSpPr txBox="1"/>
          <p:nvPr/>
        </p:nvSpPr>
        <p:spPr>
          <a:xfrm>
            <a:off x="775800" y="317625"/>
            <a:ext cx="3925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2B435E"/>
                </a:solidFill>
                <a:latin typeface="Ubuntu"/>
                <a:ea typeface="Ubuntu"/>
                <a:cs typeface="Ubuntu"/>
                <a:sym typeface="Ubuntu"/>
              </a:rPr>
              <a:t>Added </a:t>
            </a:r>
            <a:r>
              <a:rPr b="1" lang="en-US" sz="2400">
                <a:solidFill>
                  <a:srgbClr val="1E8DCC"/>
                </a:solidFill>
                <a:latin typeface="Ubuntu"/>
                <a:ea typeface="Ubuntu"/>
                <a:cs typeface="Ubuntu"/>
                <a:sym typeface="Ubuntu"/>
              </a:rPr>
              <a:t>Layer</a:t>
            </a:r>
            <a:r>
              <a:rPr b="1" lang="en-US" sz="2400">
                <a:solidFill>
                  <a:srgbClr val="2B435E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-US" sz="2400">
                <a:solidFill>
                  <a:srgbClr val="1E8DCC"/>
                </a:solidFill>
                <a:latin typeface="Ubuntu"/>
                <a:ea typeface="Ubuntu"/>
                <a:cs typeface="Ubuntu"/>
                <a:sym typeface="Ubuntu"/>
              </a:rPr>
              <a:t>of Security</a:t>
            </a:r>
            <a:endParaRPr b="1" i="0" sz="2400" u="none" cap="none" strike="noStrike">
              <a:solidFill>
                <a:srgbClr val="1E8D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3" name="Google Shape;63;p6"/>
          <p:cNvPicPr preferRelativeResize="0"/>
          <p:nvPr/>
        </p:nvPicPr>
        <p:blipFill rotWithShape="1">
          <a:blip r:embed="rId4">
            <a:alphaModFix/>
          </a:blip>
          <a:srcRect b="0" l="39" r="29" t="0"/>
          <a:stretch/>
        </p:blipFill>
        <p:spPr>
          <a:xfrm>
            <a:off x="133264" y="209000"/>
            <a:ext cx="649323" cy="78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99875" y="1310950"/>
            <a:ext cx="4253174" cy="33358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6"/>
          <p:cNvSpPr txBox="1"/>
          <p:nvPr/>
        </p:nvSpPr>
        <p:spPr>
          <a:xfrm>
            <a:off x="383600" y="1504575"/>
            <a:ext cx="3848100" cy="23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B435E"/>
              </a:buClr>
              <a:buSzPts val="1500"/>
              <a:buFont typeface="Ubuntu"/>
              <a:buChar char="●"/>
            </a:pPr>
            <a:r>
              <a:rPr lang="en-US" sz="1500">
                <a:solidFill>
                  <a:srgbClr val="2B435E"/>
                </a:solidFill>
                <a:latin typeface="Ubuntu"/>
                <a:ea typeface="Ubuntu"/>
                <a:cs typeface="Ubuntu"/>
                <a:sym typeface="Ubuntu"/>
              </a:rPr>
              <a:t>Different approach than </a:t>
            </a:r>
            <a:r>
              <a:rPr lang="en-US" sz="1500">
                <a:solidFill>
                  <a:srgbClr val="1E8DCC"/>
                </a:solidFill>
                <a:latin typeface="Ubuntu Medium"/>
                <a:ea typeface="Ubuntu Medium"/>
                <a:cs typeface="Ubuntu Medium"/>
                <a:sym typeface="Ubuntu Medium"/>
              </a:rPr>
              <a:t>Antivirus</a:t>
            </a:r>
            <a:endParaRPr sz="1500">
              <a:solidFill>
                <a:srgbClr val="1E8D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B435E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2B435E"/>
              </a:buClr>
              <a:buSzPts val="1700"/>
              <a:buFont typeface="Ubuntu"/>
              <a:buChar char="●"/>
            </a:pPr>
            <a:r>
              <a:rPr lang="en-US" sz="1700">
                <a:solidFill>
                  <a:srgbClr val="1E8DCC"/>
                </a:solidFill>
                <a:latin typeface="Ubuntu Medium"/>
                <a:ea typeface="Ubuntu Medium"/>
                <a:cs typeface="Ubuntu Medium"/>
                <a:sym typeface="Ubuntu Medium"/>
              </a:rPr>
              <a:t>Stops ransomware in</a:t>
            </a:r>
            <a:r>
              <a:rPr lang="en-US" sz="1700">
                <a:solidFill>
                  <a:srgbClr val="2B435E"/>
                </a:solidFill>
                <a:latin typeface="Ubuntu Medium"/>
                <a:ea typeface="Ubuntu Medium"/>
                <a:cs typeface="Ubuntu Medium"/>
                <a:sym typeface="Ubuntu Medium"/>
              </a:rPr>
              <a:t> </a:t>
            </a:r>
            <a:r>
              <a:rPr b="1" lang="en-US" sz="1700">
                <a:solidFill>
                  <a:srgbClr val="2B435E"/>
                </a:solidFill>
                <a:latin typeface="Ubuntu"/>
                <a:ea typeface="Ubuntu"/>
                <a:cs typeface="Ubuntu"/>
                <a:sym typeface="Ubuntu"/>
              </a:rPr>
              <a:t>milliseconds</a:t>
            </a:r>
            <a:endParaRPr b="1" sz="1700">
              <a:solidFill>
                <a:srgbClr val="2B435E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B435E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B435E"/>
              </a:buClr>
              <a:buSzPts val="1500"/>
              <a:buFont typeface="Ubuntu"/>
              <a:buChar char="●"/>
            </a:pPr>
            <a:r>
              <a:rPr lang="en-US" sz="1500">
                <a:solidFill>
                  <a:srgbClr val="2B435E"/>
                </a:solidFill>
                <a:latin typeface="Ubuntu"/>
                <a:ea typeface="Ubuntu"/>
                <a:cs typeface="Ubuntu"/>
                <a:sym typeface="Ubuntu"/>
              </a:rPr>
              <a:t>Actively isolates device from the network to keep it from spreading</a:t>
            </a:r>
            <a:endParaRPr sz="1500">
              <a:solidFill>
                <a:srgbClr val="2B435E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7"/>
          <p:cNvSpPr txBox="1"/>
          <p:nvPr/>
        </p:nvSpPr>
        <p:spPr>
          <a:xfrm>
            <a:off x="893850" y="2455875"/>
            <a:ext cx="7356300" cy="9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Your l</a:t>
            </a:r>
            <a:r>
              <a:rPr lang="en-US" sz="3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ast line of defense.</a:t>
            </a:r>
            <a:endParaRPr sz="30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3" name="Google Shape;73;p7"/>
          <p:cNvPicPr preferRelativeResize="0"/>
          <p:nvPr/>
        </p:nvPicPr>
        <p:blipFill rotWithShape="1">
          <a:blip r:embed="rId4">
            <a:alphaModFix/>
          </a:blip>
          <a:srcRect b="0" l="39" r="29" t="0"/>
          <a:stretch/>
        </p:blipFill>
        <p:spPr>
          <a:xfrm>
            <a:off x="2803025" y="1413609"/>
            <a:ext cx="3537950" cy="116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